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81" r:id="rId2"/>
    <p:sldId id="280" r:id="rId3"/>
    <p:sldId id="279" r:id="rId4"/>
    <p:sldId id="278" r:id="rId5"/>
    <p:sldId id="277" r:id="rId6"/>
    <p:sldId id="276" r:id="rId7"/>
    <p:sldId id="256" r:id="rId8"/>
    <p:sldId id="257" r:id="rId9"/>
    <p:sldId id="258" r:id="rId10"/>
    <p:sldId id="259" r:id="rId11"/>
    <p:sldId id="260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5" r:id="rId23"/>
    <p:sldId id="271" r:id="rId24"/>
    <p:sldId id="27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900DBE-D472-4A08-AE10-D86526E6B6F3}" type="datetime1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46778A-DEC6-4FC5-AC31-99E6DDAEA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60A5-26DE-48A2-8BB3-1C70E8E5A8BD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974D-087D-4B4B-89A6-45465A886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126-E999-408F-A612-45603B8DCF07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1823-A844-43E8-8A8B-923A8D10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39C3-5919-425C-9B40-6B50C3F2303F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6553-9BD2-4F22-8BAA-D33D7D6F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9E5E-A9EB-47B6-BF64-C352799974B5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6589-D796-4489-9C76-7399079F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4ED7-1EEC-406D-B01A-511FCCE8ADD5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6781-3A50-4E6E-AEC3-95ACFC90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C342-F64E-448A-8E0A-E482E72860DC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3490-2B5E-4437-A989-8DF994EA4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DA83-C601-40A0-83E9-770C0BAFDD93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6486-D5D6-4483-9521-E5D37335D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BF03-9D5D-447C-994E-C97FF580069D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7AB3-AAB3-4BB1-A303-B994F342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0D02-4DFB-4C53-8194-0899CAE007E3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4A06-7288-432E-AE0D-AAA20375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AFA9-6F4D-476E-B514-B89528A899D1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0DEB-DCC4-434F-8186-916A9E70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3A1B-D4C6-4034-81BB-60CB97D5B5D5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320B-838C-4E13-BF4C-6FA89173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9F8B1-A4DF-4D12-AE49-8DD4373F18C7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3E2AA0-FAA9-4A75-A1DE-ECFE09A8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82" r:id="rId4"/>
    <p:sldLayoutId id="2147483783" r:id="rId5"/>
    <p:sldLayoutId id="2147483778" r:id="rId6"/>
    <p:sldLayoutId id="2147483784" r:id="rId7"/>
    <p:sldLayoutId id="2147483777" r:id="rId8"/>
    <p:sldLayoutId id="2147483785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23" charset="2"/>
        <a:buChar char=""/>
        <a:defRPr sz="30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23" charset="2"/>
        <a:buChar char=""/>
        <a:defRPr sz="26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-123" charset="2"/>
        <a:buChar char="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-123" charset="2"/>
        <a:buChar char="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23" charset="2"/>
        <a:buChar char="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LSsswr6z9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Government?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 Should the Government put a special tax on fast foods that they consider to be unhealthy?   </a:t>
            </a:r>
          </a:p>
          <a:p>
            <a:endParaRPr lang="en-US" dirty="0"/>
          </a:p>
          <a:p>
            <a:r>
              <a:rPr lang="en-US" dirty="0" smtClean="0"/>
              <a:t>Why or why not?</a:t>
            </a:r>
          </a:p>
          <a:p>
            <a:endParaRPr lang="en-US" dirty="0" smtClean="0"/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EB80A"/>
                </a:solidFill>
              </a:rPr>
              <a:t>Hamilton and the Bank of the United States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515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Stabilize and improve credit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Financial clarity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-123" charset="2"/>
              <a:buNone/>
            </a:pPr>
            <a:r>
              <a:rPr lang="en-US" smtClean="0"/>
              <a:t>Both factors allowing the US to grow economically.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History of the Bank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Opposed by Southern agriculturalists as centralized power.  </a:t>
            </a:r>
            <a:r>
              <a:rPr lang="en-US" sz="2400" smtClean="0"/>
              <a:t>(Eventually supported with promise to move the capital to the Potomac)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Hailed by Northern merchants and bankers to help the economy.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-123" charset="2"/>
              <a:buNone/>
            </a:pPr>
            <a:r>
              <a:rPr lang="en-US" smtClean="0"/>
              <a:t>“Bank Bill” approved by Washington and bank was chartered for 20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74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Original US Bank Building.  Philadelphia, PA.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History of US banking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143000"/>
          </a:xfrm>
        </p:spPr>
        <p:txBody>
          <a:bodyPr/>
          <a:lstStyle/>
          <a:p>
            <a:pPr eaLnBrk="1" hangingPunct="1">
              <a:buFont typeface="Wingdings" pitchFamily="-123" charset="2"/>
              <a:buNone/>
            </a:pPr>
            <a:r>
              <a:rPr lang="en-US" smtClean="0"/>
              <a:t>First Bank of the United States:</a:t>
            </a:r>
          </a:p>
          <a:p>
            <a:pPr lvl="4" eaLnBrk="1" hangingPunct="1">
              <a:buFont typeface="Wingdings 2" pitchFamily="-123" charset="2"/>
              <a:buNone/>
            </a:pPr>
            <a:r>
              <a:rPr lang="en-US" sz="3000" smtClean="0"/>
              <a:t>1791-1811  </a:t>
            </a:r>
          </a:p>
          <a:p>
            <a:pPr lvl="4" eaLnBrk="1" hangingPunct="1">
              <a:buFont typeface="Wingdings 2" pitchFamily="-123" charset="2"/>
              <a:buNone/>
            </a:pPr>
            <a:endParaRPr lang="en-US" sz="3000" smtClean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914400" y="2590800"/>
            <a:ext cx="7696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rbel" pitchFamily="-123" charset="0"/>
              </a:rPr>
              <a:t>Second Bank of the United States:</a:t>
            </a:r>
          </a:p>
          <a:p>
            <a:r>
              <a:rPr lang="en-US" sz="3000">
                <a:latin typeface="Corbel" pitchFamily="-123" charset="0"/>
              </a:rPr>
              <a:t>	     1816-1836</a:t>
            </a:r>
          </a:p>
          <a:p>
            <a:endParaRPr lang="en-US" sz="3000">
              <a:latin typeface="Corbel" pitchFamily="-123" charset="0"/>
            </a:endParaRPr>
          </a:p>
          <a:p>
            <a:r>
              <a:rPr lang="en-US" sz="3000">
                <a:latin typeface="Corbel" pitchFamily="-123" charset="0"/>
              </a:rPr>
              <a:t>“Free banking.”   State chartered banks, no      </a:t>
            </a:r>
          </a:p>
          <a:p>
            <a:r>
              <a:rPr lang="en-US" sz="3000">
                <a:latin typeface="Corbel" pitchFamily="-123" charset="0"/>
              </a:rPr>
              <a:t>          legislative approval needed.  </a:t>
            </a:r>
          </a:p>
          <a:p>
            <a:r>
              <a:rPr lang="en-US" sz="3000">
                <a:latin typeface="Corbel" pitchFamily="-123" charset="0"/>
              </a:rPr>
              <a:t>     1837-1913</a:t>
            </a:r>
          </a:p>
          <a:p>
            <a:r>
              <a:rPr lang="en-US" sz="3000">
                <a:latin typeface="Corbel" pitchFamily="-123" charset="0"/>
              </a:rPr>
              <a:t>  	</a:t>
            </a:r>
            <a:r>
              <a:rPr lang="en-US" sz="1800">
                <a:latin typeface="Corbel" pitchFamily="-123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3"/>
                </a:solidFill>
                <a:ea typeface="+mj-ea"/>
                <a:cs typeface="+mj-cs"/>
              </a:rPr>
              <a:t>Currency </a:t>
            </a:r>
            <a:endParaRPr lang="en-US" sz="9600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772400" cy="3689350"/>
          </a:xfrm>
        </p:spPr>
        <p:txBody>
          <a:bodyPr/>
          <a:lstStyle/>
          <a:p>
            <a:pPr eaLnBrk="1" hangingPunct="1"/>
            <a:r>
              <a:rPr lang="en-US" smtClean="0"/>
              <a:t>What is currency?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Super Happy Banking Fun Time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If 50 Sparty Cash = 215 Meijer dollars and</a:t>
            </a:r>
          </a:p>
          <a:p>
            <a:pPr eaLnBrk="1" hangingPunct="1"/>
            <a:r>
              <a:rPr lang="en-US" smtClean="0"/>
              <a:t>215 Meijer dollars = 94 Kroger dinars and</a:t>
            </a:r>
          </a:p>
          <a:p>
            <a:pPr eaLnBrk="1" hangingPunct="1"/>
            <a:r>
              <a:rPr lang="en-US" smtClean="0"/>
              <a:t>94 Kroger dinars = 600 Visa points and</a:t>
            </a:r>
          </a:p>
          <a:p>
            <a:pPr eaLnBrk="1" hangingPunct="1"/>
            <a:r>
              <a:rPr lang="en-US" smtClean="0"/>
              <a:t>600 Visa points = 8 percent tuition waiver and </a:t>
            </a:r>
          </a:p>
          <a:p>
            <a:pPr eaLnBrk="1" hangingPunct="1"/>
            <a:r>
              <a:rPr lang="en-US" smtClean="0"/>
              <a:t>8 percent tuition waiver = 76942 etokens and</a:t>
            </a:r>
          </a:p>
          <a:p>
            <a:pPr eaLnBrk="1" hangingPunct="1"/>
            <a:r>
              <a:rPr lang="en-US" smtClean="0"/>
              <a:t>76942 etokens = 564 Amazon points and </a:t>
            </a:r>
          </a:p>
          <a:p>
            <a:pPr eaLnBrk="1" hangingPunct="1"/>
            <a:r>
              <a:rPr lang="en-US" smtClean="0"/>
              <a:t>564 Amazon points = 4 Detmers dollars what do you get for 64 Aponte Leks?</a:t>
            </a:r>
          </a:p>
          <a:p>
            <a:pPr eaLnBrk="1" hangingPunct="1">
              <a:buFont typeface="Wingdings" pitchFamily="-123" charset="2"/>
              <a:buNone/>
            </a:pPr>
            <a:r>
              <a:rPr lang="en-US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4135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solidFill>
                  <a:srgbClr val="FEB80A"/>
                </a:solidFill>
              </a:rPr>
              <a:t/>
            </a:r>
            <a:br>
              <a:rPr lang="en-US" smtClean="0">
                <a:solidFill>
                  <a:srgbClr val="FEB80A"/>
                </a:solidFill>
              </a:rPr>
            </a:br>
            <a:r>
              <a:rPr lang="en-US" smtClean="0">
                <a:solidFill>
                  <a:srgbClr val="FEB80A"/>
                </a:solidFill>
              </a:rPr>
              <a:t/>
            </a:r>
            <a:br>
              <a:rPr lang="en-US" smtClean="0">
                <a:solidFill>
                  <a:srgbClr val="FEB80A"/>
                </a:solidFill>
              </a:rPr>
            </a:br>
            <a:r>
              <a:rPr lang="en-US" smtClean="0">
                <a:solidFill>
                  <a:srgbClr val="FEB80A"/>
                </a:solidFill>
              </a:rPr>
              <a:t/>
            </a:r>
            <a:br>
              <a:rPr lang="en-US" smtClean="0">
                <a:solidFill>
                  <a:srgbClr val="FEB80A"/>
                </a:solidFill>
              </a:rPr>
            </a:br>
            <a:r>
              <a:rPr lang="en-US" sz="6600" smtClean="0">
                <a:solidFill>
                  <a:srgbClr val="FEB80A"/>
                </a:solidFill>
              </a:rPr>
              <a:t>A Pain in the Burr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/>
              <a:t>There were over 30,000 different currencies circulating during the free or wildcat banking period.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Most banks averaged only 5 years of service.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6076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National Banks  1863-1913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of national banks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Created a national uniform currency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Problems:</a:t>
            </a:r>
          </a:p>
          <a:p>
            <a:pPr eaLnBrk="1" hangingPunct="1">
              <a:buFont typeface="Wingdings" pitchFamily="-123" charset="2"/>
              <a:buNone/>
            </a:pPr>
            <a:r>
              <a:rPr lang="en-US" smtClean="0"/>
              <a:t>			Bank Runs, seasonal liquidity (when?) , panics, recalling loans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Solution: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848600" cy="80645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4800" i="1" u="sng" dirty="0" smtClean="0">
                <a:ea typeface="+mn-ea"/>
                <a:cs typeface="+mn-cs"/>
              </a:rPr>
              <a:t>The Federal Reserve System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4800" i="1" u="sng" dirty="0">
              <a:ea typeface="+mn-ea"/>
              <a:cs typeface="+mn-cs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743200"/>
            <a:ext cx="6858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#2: Should the government pass laws that ban smoking in public </a:t>
            </a:r>
            <a:r>
              <a:rPr lang="en-US" smtClean="0"/>
              <a:t>places? </a:t>
            </a:r>
            <a:r>
              <a:rPr lang="en-US" dirty="0" smtClean="0"/>
              <a:t>Why or why not?</a:t>
            </a:r>
          </a:p>
          <a:p>
            <a:endParaRPr lang="en-US" dirty="0" smtClean="0"/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Federal Reserve System:</a:t>
            </a:r>
            <a:b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</a:b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Maintain a system to make sure banks had money, preventing runs and failures.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Smooth “boom and bust” economic cycles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Prevent </a:t>
            </a:r>
            <a:r>
              <a:rPr lang="en-US" i="1" smtClean="0"/>
              <a:t>Inflation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smtClean="0"/>
              <a:t>Prevent </a:t>
            </a:r>
            <a:r>
              <a:rPr lang="en-US" i="1" smtClean="0"/>
              <a:t>Recession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2 Groups: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23" charset="2"/>
              <a:buNone/>
            </a:pPr>
            <a:r>
              <a:rPr lang="en-US" i="1" smtClean="0"/>
              <a:t>Board of Governors </a:t>
            </a:r>
            <a:r>
              <a:rPr lang="en-US" smtClean="0"/>
              <a:t>– manages nation’s money and sets policy</a:t>
            </a:r>
          </a:p>
          <a:p>
            <a:pPr eaLnBrk="1" hangingPunct="1">
              <a:buFont typeface="Wingdings" pitchFamily="-123" charset="2"/>
              <a:buNone/>
            </a:pPr>
            <a:endParaRPr lang="en-US" smtClean="0"/>
          </a:p>
          <a:p>
            <a:pPr eaLnBrk="1" hangingPunct="1">
              <a:buFont typeface="Wingdings" pitchFamily="-123" charset="2"/>
              <a:buNone/>
            </a:pPr>
            <a:endParaRPr lang="en-US" smtClean="0"/>
          </a:p>
          <a:p>
            <a:pPr eaLnBrk="1" hangingPunct="1">
              <a:buFont typeface="Wingdings" pitchFamily="-123" charset="2"/>
              <a:buNone/>
            </a:pPr>
            <a:r>
              <a:rPr lang="en-US" i="1" smtClean="0"/>
              <a:t>Regional Reserve Banks </a:t>
            </a:r>
            <a:r>
              <a:rPr lang="en-US" smtClean="0"/>
              <a:t>(12) – carries out policy, oversees other banks and represents private sector  (the banks’ banks)</a:t>
            </a:r>
          </a:p>
          <a:p>
            <a:pPr lvl="1" eaLnBrk="1" hangingPunct="1">
              <a:buFont typeface="Wingdings" pitchFamily="-123" charset="2"/>
              <a:buNone/>
            </a:pPr>
            <a:endParaRPr lang="en-US" smtClean="0"/>
          </a:p>
          <a:p>
            <a:pPr lvl="1" eaLnBrk="1" hangingPunct="1">
              <a:buFont typeface="Wingdings" pitchFamily="-123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544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u="sng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Keep the economy (hopefully) </a:t>
            </a:r>
            <a:r>
              <a:rPr lang="en-US" i="1" u="sng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hummin</a:t>
            </a:r>
            <a:r>
              <a:rPr lang="en-US" i="1" u="sng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’</a:t>
            </a:r>
            <a:endParaRPr lang="en-US" i="1" u="sng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657600"/>
          </a:xfrm>
        </p:spPr>
        <p:txBody>
          <a:bodyPr/>
          <a:lstStyle/>
          <a:p>
            <a:pPr eaLnBrk="1" hangingPunct="1"/>
            <a:r>
              <a:rPr lang="en-US" smtClean="0"/>
              <a:t>Maintain stable prices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Ensure maximum employment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Ensure maximum </a:t>
            </a:r>
          </a:p>
          <a:p>
            <a:pPr eaLnBrk="1" hangingPunct="1">
              <a:buFont typeface="Wingdings" pitchFamily="-123" charset="2"/>
              <a:buNone/>
            </a:pPr>
            <a:r>
              <a:rPr lang="en-US" smtClean="0"/>
              <a:t>         production output</a:t>
            </a:r>
          </a:p>
          <a:p>
            <a:pPr eaLnBrk="1" hangingPunct="1"/>
            <a:endParaRPr 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3810000"/>
            <a:ext cx="284956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12 Regional Districts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3463" y="1784350"/>
            <a:ext cx="75342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In your exit journals: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1.  Where is the Regional Reserve Bank for Detroit? 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2. Why don’t regional borders match state borders?  (brainstorm at least 2 ideas)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3. Which state is furthest from its Reserve Bank?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4. What do you think could happen in the future to change the regional borders?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#3: Should the government provide unemployment insurance when someone loses a job?  Why or why not?</a:t>
            </a:r>
          </a:p>
          <a:p>
            <a:endParaRPr lang="en-US" dirty="0" smtClean="0"/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 Should the government bailout a company that is facing bankruptcy?  Why or why not?</a:t>
            </a:r>
          </a:p>
          <a:p>
            <a:endParaRPr lang="en-US" dirty="0" smtClean="0"/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#5: Should the government provide monetary assistance for food or housing to those facing economic hardships?</a:t>
            </a:r>
          </a:p>
          <a:p>
            <a:endParaRPr lang="en-US" dirty="0" smtClean="0"/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#6:  Should the government pass minimum wage laws that provide low income workers with a higher standard of living?  Why or why not?</a:t>
            </a:r>
          </a:p>
          <a:p>
            <a:r>
              <a:rPr lang="en-US" dirty="0" smtClean="0"/>
              <a:t>Manager or referee?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3"/>
                </a:solidFill>
                <a:ea typeface="+mj-ea"/>
                <a:cs typeface="+mj-cs"/>
                <a:hlinkClick r:id="rId3"/>
              </a:rPr>
              <a:t>THE DUEL</a:t>
            </a:r>
            <a:endParaRPr lang="en-US" sz="9600" dirty="0">
              <a:solidFill>
                <a:schemeClr val="accent3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58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Aaron Burr v. </a:t>
            </a:r>
            <a:b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Alexander Hamilton</a:t>
            </a:r>
            <a:b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</a:b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Outcome: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</a:b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84350"/>
            <a:ext cx="4191000" cy="156845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accent3"/>
                </a:solidFill>
                <a:ea typeface="+mn-ea"/>
                <a:cs typeface="+mn-cs"/>
              </a:rPr>
              <a:t>Burr – politically ruined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>
              <a:solidFill>
                <a:schemeClr val="accent3"/>
              </a:solidFill>
              <a:ea typeface="+mn-ea"/>
              <a:cs typeface="+mn-cs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accent3"/>
                </a:solidFill>
                <a:ea typeface="+mn-ea"/>
                <a:cs typeface="+mn-cs"/>
              </a:rPr>
              <a:t>Hamilton – dead</a:t>
            </a:r>
            <a:endParaRPr lang="en-US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4933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545</Words>
  <Application>Microsoft Office PowerPoint</Application>
  <PresentationFormat>On-screen Show (4:3)</PresentationFormat>
  <Paragraphs>104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Role of Government?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DUEL</vt:lpstr>
      <vt:lpstr>Aaron Burr v.  Alexander Hamilton  </vt:lpstr>
      <vt:lpstr>Outcome: </vt:lpstr>
      <vt:lpstr>Hamilton and the Bank of the United States </vt:lpstr>
      <vt:lpstr>History of the Bank</vt:lpstr>
      <vt:lpstr>Original US Bank Building.  Philadelphia, PA.</vt:lpstr>
      <vt:lpstr>History of US banking</vt:lpstr>
      <vt:lpstr>Currency </vt:lpstr>
      <vt:lpstr>Super Happy Banking Fun Time</vt:lpstr>
      <vt:lpstr>   A Pain in the Burr</vt:lpstr>
      <vt:lpstr>PowerPoint Presentation</vt:lpstr>
      <vt:lpstr>National Banks  1863-1913</vt:lpstr>
      <vt:lpstr>Solution:</vt:lpstr>
      <vt:lpstr>Federal Reserve System: </vt:lpstr>
      <vt:lpstr>2 Groups:</vt:lpstr>
      <vt:lpstr>Keep the economy (hopefully) hummin’</vt:lpstr>
      <vt:lpstr>12 Regional Districts</vt:lpstr>
      <vt:lpstr>In your exit journals: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Duel</dc:title>
  <dc:creator> </dc:creator>
  <cp:lastModifiedBy> </cp:lastModifiedBy>
  <cp:revision>15</cp:revision>
  <dcterms:created xsi:type="dcterms:W3CDTF">2012-03-15T15:54:06Z</dcterms:created>
  <dcterms:modified xsi:type="dcterms:W3CDTF">2014-04-28T16:34:58Z</dcterms:modified>
</cp:coreProperties>
</file>